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eo Sans Bold" panose="020B0604020202020204" charset="0"/>
      <p:regular r:id="rId12"/>
    </p:embeddedFont>
    <p:embeddedFont>
      <p:font typeface="Poppins" panose="00000500000000000000" pitchFamily="2" charset="0"/>
      <p:regular r:id="rId13"/>
    </p:embeddedFont>
    <p:embeddedFont>
      <p:font typeface="Poppi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21" y="3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83329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1593725"/>
            </a:xfrm>
            <a:custGeom>
              <a:avLst/>
              <a:gdLst/>
              <a:ahLst/>
              <a:cxnLst/>
              <a:rect l="l" t="t" r="r" b="b"/>
              <a:pathLst>
                <a:path w="2833290" h="1593725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E0FF">
                    <a:alpha val="55000"/>
                  </a:srgbClr>
                </a:gs>
                <a:gs pos="100000">
                  <a:srgbClr val="1E53A0">
                    <a:alpha val="55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255366" y="2293091"/>
            <a:ext cx="4114800" cy="680812"/>
          </a:xfrm>
          <a:custGeom>
            <a:avLst/>
            <a:gdLst/>
            <a:ahLst/>
            <a:cxnLst/>
            <a:rect l="l" t="t" r="r" b="b"/>
            <a:pathLst>
              <a:path w="4114800" h="680812">
                <a:moveTo>
                  <a:pt x="4114800" y="0"/>
                </a:moveTo>
                <a:lnTo>
                  <a:pt x="0" y="0"/>
                </a:lnTo>
                <a:lnTo>
                  <a:pt x="0" y="680813"/>
                </a:lnTo>
                <a:lnTo>
                  <a:pt x="4114800" y="680813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48267" y="8082674"/>
            <a:ext cx="4114800" cy="680812"/>
          </a:xfrm>
          <a:custGeom>
            <a:avLst/>
            <a:gdLst/>
            <a:ahLst/>
            <a:cxnLst/>
            <a:rect l="l" t="t" r="r" b="b"/>
            <a:pathLst>
              <a:path w="4114800" h="680812">
                <a:moveTo>
                  <a:pt x="0" y="0"/>
                </a:moveTo>
                <a:lnTo>
                  <a:pt x="4114800" y="0"/>
                </a:lnTo>
                <a:lnTo>
                  <a:pt x="4114800" y="680812"/>
                </a:lnTo>
                <a:lnTo>
                  <a:pt x="0" y="68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958545" y="356742"/>
            <a:ext cx="1011003" cy="1011003"/>
          </a:xfrm>
          <a:custGeom>
            <a:avLst/>
            <a:gdLst/>
            <a:ahLst/>
            <a:cxnLst/>
            <a:rect l="l" t="t" r="r" b="b"/>
            <a:pathLst>
              <a:path w="1011003" h="1011003">
                <a:moveTo>
                  <a:pt x="0" y="0"/>
                </a:moveTo>
                <a:lnTo>
                  <a:pt x="1011004" y="0"/>
                </a:lnTo>
                <a:lnTo>
                  <a:pt x="1011004" y="1011003"/>
                </a:lnTo>
                <a:lnTo>
                  <a:pt x="0" y="1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032634" y="2471572"/>
            <a:ext cx="12222732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E-COMMERCE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92354" y="3700297"/>
            <a:ext cx="14407980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EFCFB"/>
                </a:solidFill>
                <a:latin typeface="Neo Sans Bold"/>
                <a:ea typeface="Neo Sans Bold"/>
                <a:cs typeface="Neo Sans Bold"/>
                <a:sym typeface="Neo Sans Bold"/>
              </a:rPr>
              <a:t>MULTI-REGION WEB APPLICATION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32634" y="6373942"/>
            <a:ext cx="12222732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3131"/>
                </a:solidFill>
                <a:latin typeface="Neo Sans Bold"/>
                <a:ea typeface="Neo Sans Bold"/>
                <a:cs typeface="Neo Sans Bold"/>
                <a:sym typeface="Neo Sans Bold"/>
              </a:rPr>
              <a:t>GLOBAL BRANDS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1435"/>
            <a:ext cx="18288000" cy="10389870"/>
            <a:chOff x="0" y="0"/>
            <a:chExt cx="2833290" cy="16096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1609663"/>
            </a:xfrm>
            <a:custGeom>
              <a:avLst/>
              <a:gdLst/>
              <a:ahLst/>
              <a:cxnLst/>
              <a:rect l="l" t="t" r="r" b="b"/>
              <a:pathLst>
                <a:path w="2833290" h="1609663">
                  <a:moveTo>
                    <a:pt x="0" y="0"/>
                  </a:moveTo>
                  <a:lnTo>
                    <a:pt x="2833290" y="0"/>
                  </a:lnTo>
                  <a:lnTo>
                    <a:pt x="2833290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99" r="-4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38100"/>
            <a:ext cx="18288000" cy="10325100"/>
            <a:chOff x="0" y="0"/>
            <a:chExt cx="4816593" cy="27193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19368"/>
            </a:xfrm>
            <a:custGeom>
              <a:avLst/>
              <a:gdLst/>
              <a:ahLst/>
              <a:cxnLst/>
              <a:rect l="l" t="t" r="r" b="b"/>
              <a:pathLst>
                <a:path w="4816592" h="2719368">
                  <a:moveTo>
                    <a:pt x="0" y="0"/>
                  </a:moveTo>
                  <a:lnTo>
                    <a:pt x="4816592" y="0"/>
                  </a:lnTo>
                  <a:lnTo>
                    <a:pt x="4816592" y="2719368"/>
                  </a:lnTo>
                  <a:lnTo>
                    <a:pt x="0" y="2719368"/>
                  </a:lnTo>
                  <a:close/>
                </a:path>
              </a:pathLst>
            </a:custGeom>
            <a:gradFill rotWithShape="1">
              <a:gsLst>
                <a:gs pos="0">
                  <a:srgbClr val="00E0FF">
                    <a:alpha val="63000"/>
                  </a:srgbClr>
                </a:gs>
                <a:gs pos="100000">
                  <a:srgbClr val="1E53A0">
                    <a:alpha val="63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86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99289" y="3825716"/>
            <a:ext cx="8127373" cy="236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86"/>
              </a:lnSpc>
            </a:pPr>
            <a:r>
              <a:rPr lang="en-US" sz="13822" b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THANK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56972" y="3825716"/>
            <a:ext cx="5188840" cy="236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86"/>
              </a:lnSpc>
            </a:pPr>
            <a:r>
              <a:rPr lang="en-US" sz="13822" b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YOU</a:t>
            </a:r>
          </a:p>
        </p:txBody>
      </p:sp>
      <p:sp>
        <p:nvSpPr>
          <p:cNvPr id="9" name="Freeform 9"/>
          <p:cNvSpPr/>
          <p:nvPr/>
        </p:nvSpPr>
        <p:spPr>
          <a:xfrm>
            <a:off x="16958545" y="356742"/>
            <a:ext cx="1011003" cy="1011003"/>
          </a:xfrm>
          <a:custGeom>
            <a:avLst/>
            <a:gdLst/>
            <a:ahLst/>
            <a:cxnLst/>
            <a:rect l="l" t="t" r="r" b="b"/>
            <a:pathLst>
              <a:path w="1011003" h="1011003">
                <a:moveTo>
                  <a:pt x="0" y="0"/>
                </a:moveTo>
                <a:lnTo>
                  <a:pt x="1011004" y="0"/>
                </a:lnTo>
                <a:lnTo>
                  <a:pt x="1011004" y="1011003"/>
                </a:lnTo>
                <a:lnTo>
                  <a:pt x="0" y="1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02716">
            <a:off x="-5254607" y="-6443278"/>
            <a:ext cx="12888958" cy="9397222"/>
          </a:xfrm>
          <a:custGeom>
            <a:avLst/>
            <a:gdLst/>
            <a:ahLst/>
            <a:cxnLst/>
            <a:rect l="l" t="t" r="r" b="b"/>
            <a:pathLst>
              <a:path w="12888958" h="9397222">
                <a:moveTo>
                  <a:pt x="0" y="0"/>
                </a:moveTo>
                <a:lnTo>
                  <a:pt x="12888958" y="0"/>
                </a:lnTo>
                <a:lnTo>
                  <a:pt x="12888958" y="9397222"/>
                </a:lnTo>
                <a:lnTo>
                  <a:pt x="0" y="939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96513">
            <a:off x="10119673" y="7263698"/>
            <a:ext cx="12888958" cy="9397222"/>
          </a:xfrm>
          <a:custGeom>
            <a:avLst/>
            <a:gdLst/>
            <a:ahLst/>
            <a:cxnLst/>
            <a:rect l="l" t="t" r="r" b="b"/>
            <a:pathLst>
              <a:path w="12888958" h="9397222">
                <a:moveTo>
                  <a:pt x="0" y="0"/>
                </a:moveTo>
                <a:lnTo>
                  <a:pt x="12888958" y="0"/>
                </a:lnTo>
                <a:lnTo>
                  <a:pt x="12888958" y="9397222"/>
                </a:lnTo>
                <a:lnTo>
                  <a:pt x="0" y="939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083311" y="1871795"/>
            <a:ext cx="6423648" cy="6306855"/>
          </a:xfrm>
          <a:custGeom>
            <a:avLst/>
            <a:gdLst/>
            <a:ahLst/>
            <a:cxnLst/>
            <a:rect l="l" t="t" r="r" b="b"/>
            <a:pathLst>
              <a:path w="6423648" h="6306855">
                <a:moveTo>
                  <a:pt x="0" y="0"/>
                </a:moveTo>
                <a:lnTo>
                  <a:pt x="6423648" y="0"/>
                </a:lnTo>
                <a:lnTo>
                  <a:pt x="6423648" y="6306855"/>
                </a:lnTo>
                <a:lnTo>
                  <a:pt x="0" y="630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695404" y="2335363"/>
            <a:ext cx="5246370" cy="5246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3727" r="-186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22957" y="342900"/>
            <a:ext cx="83448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AGENDA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22699" y="2192488"/>
            <a:ext cx="8673223" cy="729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841" lvl="1" indent="-297421" algn="just">
              <a:lnSpc>
                <a:spcPts val="4490"/>
              </a:lnSpc>
              <a:buFont typeface="Arial"/>
              <a:buChar char="•"/>
            </a:pPr>
            <a:r>
              <a:rPr lang="en-US" sz="27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Objective &amp; Constraints</a:t>
            </a:r>
          </a:p>
          <a:p>
            <a:pPr algn="just">
              <a:lnSpc>
                <a:spcPts val="4490"/>
              </a:lnSpc>
            </a:pPr>
            <a:endParaRPr lang="en-US" sz="275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94841" lvl="1" indent="-297421" algn="just">
              <a:lnSpc>
                <a:spcPts val="4490"/>
              </a:lnSpc>
              <a:buFont typeface="Arial"/>
              <a:buChar char="•"/>
            </a:pPr>
            <a:r>
              <a:rPr lang="en-US" sz="2755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Architecture Diagram &amp; Overview</a:t>
            </a:r>
          </a:p>
          <a:p>
            <a:pPr algn="just">
              <a:lnSpc>
                <a:spcPts val="4490"/>
              </a:lnSpc>
            </a:pPr>
            <a:endParaRPr lang="en-US" sz="2755" u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94841" lvl="1" indent="-297421" algn="just">
              <a:lnSpc>
                <a:spcPts val="4490"/>
              </a:lnSpc>
              <a:buFont typeface="Arial"/>
              <a:buChar char="•"/>
            </a:pPr>
            <a:r>
              <a:rPr lang="en-US" sz="2755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Components &amp; Cost Estimation</a:t>
            </a:r>
          </a:p>
          <a:p>
            <a:pPr algn="just">
              <a:lnSpc>
                <a:spcPts val="4490"/>
              </a:lnSpc>
            </a:pPr>
            <a:endParaRPr lang="en-US" sz="2755" u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94841" lvl="1" indent="-297421" algn="just">
              <a:lnSpc>
                <a:spcPts val="4490"/>
              </a:lnSpc>
              <a:buFont typeface="Arial"/>
              <a:buChar char="•"/>
            </a:pPr>
            <a:r>
              <a:rPr lang="en-US" sz="2755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Security Measures</a:t>
            </a:r>
          </a:p>
          <a:p>
            <a:pPr algn="just">
              <a:lnSpc>
                <a:spcPts val="4490"/>
              </a:lnSpc>
            </a:pPr>
            <a:endParaRPr lang="en-US" sz="2755" u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94841" lvl="1" indent="-297421" algn="just">
              <a:lnSpc>
                <a:spcPts val="4490"/>
              </a:lnSpc>
              <a:buFont typeface="Arial"/>
              <a:buChar char="•"/>
            </a:pPr>
            <a:r>
              <a:rPr lang="en-US" sz="2755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Multi-Phase Deployment Plan</a:t>
            </a:r>
          </a:p>
          <a:p>
            <a:pPr algn="just">
              <a:lnSpc>
                <a:spcPts val="4490"/>
              </a:lnSpc>
            </a:pPr>
            <a:endParaRPr lang="en-US" sz="2755" u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94841" lvl="1" indent="-297421" algn="just">
              <a:lnSpc>
                <a:spcPts val="4490"/>
              </a:lnSpc>
              <a:buFont typeface="Arial"/>
              <a:buChar char="•"/>
            </a:pPr>
            <a:r>
              <a:rPr lang="en-US" sz="2755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 &amp; Verification</a:t>
            </a:r>
          </a:p>
          <a:p>
            <a:pPr algn="just">
              <a:lnSpc>
                <a:spcPts val="4490"/>
              </a:lnSpc>
            </a:pPr>
            <a:endParaRPr lang="en-US" sz="2755" u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94841" lvl="1" indent="-297421" algn="l">
              <a:lnSpc>
                <a:spcPts val="4490"/>
              </a:lnSpc>
              <a:buFont typeface="Arial"/>
              <a:buChar char="•"/>
            </a:pPr>
            <a:r>
              <a:rPr lang="en-US" sz="2755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Summary &amp; Conclusion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6958545" y="356742"/>
            <a:ext cx="1011003" cy="1011003"/>
          </a:xfrm>
          <a:custGeom>
            <a:avLst/>
            <a:gdLst/>
            <a:ahLst/>
            <a:cxnLst/>
            <a:rect l="l" t="t" r="r" b="b"/>
            <a:pathLst>
              <a:path w="1011003" h="1011003">
                <a:moveTo>
                  <a:pt x="0" y="0"/>
                </a:moveTo>
                <a:lnTo>
                  <a:pt x="1011004" y="0"/>
                </a:lnTo>
                <a:lnTo>
                  <a:pt x="1011004" y="1011003"/>
                </a:lnTo>
                <a:lnTo>
                  <a:pt x="0" y="1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0">
                <a:alpha val="100000"/>
              </a:srgbClr>
            </a:gs>
            <a:gs pos="100000">
              <a:srgbClr val="019CD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3939" y="3992854"/>
            <a:ext cx="10725909" cy="10530893"/>
          </a:xfrm>
          <a:custGeom>
            <a:avLst/>
            <a:gdLst/>
            <a:ahLst/>
            <a:cxnLst/>
            <a:rect l="l" t="t" r="r" b="b"/>
            <a:pathLst>
              <a:path w="10725909" h="10530893">
                <a:moveTo>
                  <a:pt x="0" y="0"/>
                </a:moveTo>
                <a:lnTo>
                  <a:pt x="10725909" y="0"/>
                </a:lnTo>
                <a:lnTo>
                  <a:pt x="10725909" y="10530892"/>
                </a:lnTo>
                <a:lnTo>
                  <a:pt x="0" y="10530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805983" y="4766897"/>
            <a:ext cx="8760145" cy="87601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3624" r="-310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841395" y="8048208"/>
            <a:ext cx="10011099" cy="1474362"/>
          </a:xfrm>
          <a:custGeom>
            <a:avLst/>
            <a:gdLst/>
            <a:ahLst/>
            <a:cxnLst/>
            <a:rect l="l" t="t" r="r" b="b"/>
            <a:pathLst>
              <a:path w="10011099" h="1474362">
                <a:moveTo>
                  <a:pt x="10011100" y="0"/>
                </a:moveTo>
                <a:lnTo>
                  <a:pt x="0" y="0"/>
                </a:lnTo>
                <a:lnTo>
                  <a:pt x="0" y="1474362"/>
                </a:lnTo>
                <a:lnTo>
                  <a:pt x="10011100" y="1474362"/>
                </a:lnTo>
                <a:lnTo>
                  <a:pt x="100111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468702" y="9267825"/>
            <a:ext cx="132088" cy="13208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99517" y="9427951"/>
            <a:ext cx="132088" cy="1320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51865" y="731620"/>
            <a:ext cx="1569502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PROJECT OBJECTIVE &amp; CONSTRAINTS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1865" y="2204428"/>
            <a:ext cx="10770909" cy="624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9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Objectives:</a:t>
            </a:r>
          </a:p>
          <a:p>
            <a:pPr algn="just">
              <a:lnSpc>
                <a:spcPts val="3129"/>
              </a:lnSpc>
            </a:pPr>
            <a:endParaRPr lang="en-US" sz="21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453390" lvl="1" indent="-226695" algn="just">
              <a:lnSpc>
                <a:spcPts val="312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 multi-region e-commerce web application on Azure, ensuring high availability, scalability, and security.</a:t>
            </a:r>
          </a:p>
          <a:p>
            <a:pPr algn="just">
              <a:lnSpc>
                <a:spcPts val="3129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3390" lvl="1" indent="-226695" algn="just">
              <a:lnSpc>
                <a:spcPts val="312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 mobile app traffic, integrating backend services such as databases, APIs, and App Services for global users.</a:t>
            </a:r>
          </a:p>
          <a:p>
            <a:pPr algn="just">
              <a:lnSpc>
                <a:spcPts val="3129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129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Constraints:</a:t>
            </a:r>
          </a:p>
          <a:p>
            <a:pPr algn="just">
              <a:lnSpc>
                <a:spcPts val="3129"/>
              </a:lnSpc>
            </a:pPr>
            <a:endParaRPr lang="en-US" sz="21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453390" lvl="1" indent="-226695" algn="just">
              <a:lnSpc>
                <a:spcPts val="312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Regions: North Europe and UK South for the multi-region deployment.</a:t>
            </a:r>
          </a:p>
          <a:p>
            <a:pPr algn="just">
              <a:lnSpc>
                <a:spcPts val="3129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3390" lvl="1" indent="-226695" algn="just">
              <a:lnSpc>
                <a:spcPts val="312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Architecture Scope: Deployment of Hub &amp; Spoke VNet, App Services, SQL Database with Geo-Replication, Application Gateway, WAF, DDoS Protection, Private DNS Endpoints.</a:t>
            </a:r>
          </a:p>
          <a:p>
            <a:pPr marL="0" lvl="0" indent="0" algn="just">
              <a:lnSpc>
                <a:spcPts val="3129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958545" y="356742"/>
            <a:ext cx="1011003" cy="1011003"/>
          </a:xfrm>
          <a:custGeom>
            <a:avLst/>
            <a:gdLst/>
            <a:ahLst/>
            <a:cxnLst/>
            <a:rect l="l" t="t" r="r" b="b"/>
            <a:pathLst>
              <a:path w="1011003" h="1011003">
                <a:moveTo>
                  <a:pt x="0" y="0"/>
                </a:moveTo>
                <a:lnTo>
                  <a:pt x="1011004" y="0"/>
                </a:lnTo>
                <a:lnTo>
                  <a:pt x="1011004" y="1011003"/>
                </a:lnTo>
                <a:lnTo>
                  <a:pt x="0" y="1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83329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1593725"/>
            </a:xfrm>
            <a:custGeom>
              <a:avLst/>
              <a:gdLst/>
              <a:ahLst/>
              <a:cxnLst/>
              <a:rect l="l" t="t" r="r" b="b"/>
              <a:pathLst>
                <a:path w="2833290" h="1593725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38100"/>
            <a:ext cx="18288000" cy="10325100"/>
            <a:chOff x="0" y="0"/>
            <a:chExt cx="4816593" cy="27193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19368"/>
            </a:xfrm>
            <a:custGeom>
              <a:avLst/>
              <a:gdLst/>
              <a:ahLst/>
              <a:cxnLst/>
              <a:rect l="l" t="t" r="r" b="b"/>
              <a:pathLst>
                <a:path w="4816592" h="2719368">
                  <a:moveTo>
                    <a:pt x="0" y="0"/>
                  </a:moveTo>
                  <a:lnTo>
                    <a:pt x="4816592" y="0"/>
                  </a:lnTo>
                  <a:lnTo>
                    <a:pt x="4816592" y="2719368"/>
                  </a:lnTo>
                  <a:lnTo>
                    <a:pt x="0" y="2719368"/>
                  </a:lnTo>
                  <a:close/>
                </a:path>
              </a:pathLst>
            </a:custGeom>
            <a:gradFill rotWithShape="1">
              <a:gsLst>
                <a:gs pos="0">
                  <a:srgbClr val="00E0FF">
                    <a:alpha val="55000"/>
                  </a:srgbClr>
                </a:gs>
                <a:gs pos="100000">
                  <a:srgbClr val="1E53A0">
                    <a:alpha val="55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86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0628" y="378891"/>
            <a:ext cx="14109145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ARCHITECTURE OVERVIEW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2864719" y="7851244"/>
            <a:ext cx="10011099" cy="1474362"/>
          </a:xfrm>
          <a:custGeom>
            <a:avLst/>
            <a:gdLst/>
            <a:ahLst/>
            <a:cxnLst/>
            <a:rect l="l" t="t" r="r" b="b"/>
            <a:pathLst>
              <a:path w="10011099" h="1474362">
                <a:moveTo>
                  <a:pt x="10011099" y="0"/>
                </a:moveTo>
                <a:lnTo>
                  <a:pt x="0" y="0"/>
                </a:lnTo>
                <a:lnTo>
                  <a:pt x="0" y="1474362"/>
                </a:lnTo>
                <a:lnTo>
                  <a:pt x="10011099" y="1474362"/>
                </a:lnTo>
                <a:lnTo>
                  <a:pt x="1001109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445378" y="9070861"/>
            <a:ext cx="132088" cy="1320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76192" y="9230987"/>
            <a:ext cx="132088" cy="13208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V="1">
            <a:off x="14089111" y="2438508"/>
            <a:ext cx="10011099" cy="1474362"/>
          </a:xfrm>
          <a:custGeom>
            <a:avLst/>
            <a:gdLst/>
            <a:ahLst/>
            <a:cxnLst/>
            <a:rect l="l" t="t" r="r" b="b"/>
            <a:pathLst>
              <a:path w="10011099" h="1474362">
                <a:moveTo>
                  <a:pt x="0" y="1474362"/>
                </a:moveTo>
                <a:lnTo>
                  <a:pt x="10011099" y="1474362"/>
                </a:lnTo>
                <a:lnTo>
                  <a:pt x="10011099" y="0"/>
                </a:lnTo>
                <a:lnTo>
                  <a:pt x="0" y="0"/>
                </a:lnTo>
                <a:lnTo>
                  <a:pt x="0" y="147436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117686" y="2391514"/>
            <a:ext cx="132088" cy="13208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66464" y="2552057"/>
            <a:ext cx="132088" cy="13208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958545" y="356742"/>
            <a:ext cx="1011003" cy="1011003"/>
          </a:xfrm>
          <a:custGeom>
            <a:avLst/>
            <a:gdLst/>
            <a:ahLst/>
            <a:cxnLst/>
            <a:rect l="l" t="t" r="r" b="b"/>
            <a:pathLst>
              <a:path w="1011003" h="1011003">
                <a:moveTo>
                  <a:pt x="0" y="0"/>
                </a:moveTo>
                <a:lnTo>
                  <a:pt x="1011004" y="0"/>
                </a:lnTo>
                <a:lnTo>
                  <a:pt x="1011004" y="1011003"/>
                </a:lnTo>
                <a:lnTo>
                  <a:pt x="0" y="1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726215" y="1912416"/>
            <a:ext cx="14072337" cy="703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 Diagram: High-level diagram showing the architecture components:</a:t>
            </a:r>
          </a:p>
          <a:p>
            <a:pPr marL="1619244" lvl="3" indent="-404811" algn="just">
              <a:lnSpc>
                <a:spcPts val="4299"/>
              </a:lnSpc>
              <a:buFont typeface="Arial"/>
              <a:buChar char="￭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Hub VNet: VPN Gateway, Private DNS, Application Gateway (with WAF).</a:t>
            </a:r>
          </a:p>
          <a:p>
            <a:pPr marL="1619244" lvl="3" indent="-404811" algn="just">
              <a:lnSpc>
                <a:spcPts val="4299"/>
              </a:lnSpc>
              <a:buFont typeface="Arial"/>
              <a:buChar char="￭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Spoke VNets: App Services (Web and API) in West Europe and North Europe.</a:t>
            </a:r>
          </a:p>
          <a:p>
            <a:pPr marL="1619244" lvl="3" indent="-404811" algn="just">
              <a:lnSpc>
                <a:spcPts val="4299"/>
              </a:lnSpc>
              <a:buFont typeface="Arial"/>
              <a:buChar char="￭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Database with Geo-Replication between regions.</a:t>
            </a:r>
          </a:p>
          <a:p>
            <a:pPr marL="1619244" lvl="3" indent="-404811" algn="just">
              <a:lnSpc>
                <a:spcPts val="4299"/>
              </a:lnSpc>
              <a:buFont typeface="Arial"/>
              <a:buChar char="￭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Traffic Manager for routing traffic based on health, proximity, and performance.</a:t>
            </a:r>
          </a:p>
          <a:p>
            <a:pPr marL="539748" lvl="1" indent="-269874" algn="just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Components:</a:t>
            </a:r>
          </a:p>
          <a:p>
            <a:pPr marL="1079496" lvl="2" indent="-359832" algn="just">
              <a:lnSpc>
                <a:spcPts val="42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Hub &amp; Spoke: Centralized management, simplified network security.</a:t>
            </a:r>
          </a:p>
          <a:p>
            <a:pPr marL="1079496" lvl="2" indent="-359832" algn="just">
              <a:lnSpc>
                <a:spcPts val="42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Traffic Manager: Ensures global traffic distribution and failover.</a:t>
            </a:r>
          </a:p>
          <a:p>
            <a:pPr marL="1079496" lvl="2" indent="-359832" algn="just">
              <a:lnSpc>
                <a:spcPts val="42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Gateway: Regional load balancing with WAF for security.</a:t>
            </a:r>
          </a:p>
          <a:p>
            <a:pPr marL="1079496" lvl="2" indent="-359832" algn="just">
              <a:lnSpc>
                <a:spcPts val="42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Database: Geo-replication across two regions for high availability.</a:t>
            </a:r>
          </a:p>
          <a:p>
            <a:pPr marL="1079496" lvl="2" indent="-359832" algn="just">
              <a:lnSpc>
                <a:spcPts val="42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Private Endpoints: Ensures secure communication within the Azure environment.</a:t>
            </a:r>
          </a:p>
          <a:p>
            <a:pPr marL="0" lvl="0" indent="0" algn="just">
              <a:lnSpc>
                <a:spcPts val="429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392" y="592391"/>
            <a:ext cx="15687607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ARCHITECTURE DIAGRAM</a:t>
            </a:r>
          </a:p>
        </p:txBody>
      </p:sp>
      <p:sp>
        <p:nvSpPr>
          <p:cNvPr id="3" name="Freeform 3"/>
          <p:cNvSpPr/>
          <p:nvPr/>
        </p:nvSpPr>
        <p:spPr>
          <a:xfrm rot="6090037">
            <a:off x="14412403" y="663572"/>
            <a:ext cx="14861992" cy="10835743"/>
          </a:xfrm>
          <a:custGeom>
            <a:avLst/>
            <a:gdLst/>
            <a:ahLst/>
            <a:cxnLst/>
            <a:rect l="l" t="t" r="r" b="b"/>
            <a:pathLst>
              <a:path w="14861992" h="10835743">
                <a:moveTo>
                  <a:pt x="0" y="0"/>
                </a:moveTo>
                <a:lnTo>
                  <a:pt x="14861992" y="0"/>
                </a:lnTo>
                <a:lnTo>
                  <a:pt x="14861992" y="10835743"/>
                </a:lnTo>
                <a:lnTo>
                  <a:pt x="0" y="10835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958545" y="356742"/>
            <a:ext cx="1011003" cy="1011003"/>
          </a:xfrm>
          <a:custGeom>
            <a:avLst/>
            <a:gdLst/>
            <a:ahLst/>
            <a:cxnLst/>
            <a:rect l="l" t="t" r="r" b="b"/>
            <a:pathLst>
              <a:path w="1011003" h="1011003">
                <a:moveTo>
                  <a:pt x="0" y="0"/>
                </a:moveTo>
                <a:lnTo>
                  <a:pt x="1011004" y="0"/>
                </a:lnTo>
                <a:lnTo>
                  <a:pt x="1011004" y="1011003"/>
                </a:lnTo>
                <a:lnTo>
                  <a:pt x="0" y="1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 descr="A diagram of a software project&#10;&#10;AI-generated content may be incorrect.">
            <a:extLst>
              <a:ext uri="{FF2B5EF4-FFF2-40B4-BE49-F238E27FC236}">
                <a16:creationId xmlns:a16="http://schemas.microsoft.com/office/drawing/2014/main" id="{916F5773-BAAD-1B7E-9B97-5D5D840D0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90700"/>
            <a:ext cx="16916400" cy="8305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916493"/>
            <a:ext cx="18288000" cy="2370507"/>
          </a:xfrm>
          <a:custGeom>
            <a:avLst/>
            <a:gdLst/>
            <a:ahLst/>
            <a:cxnLst/>
            <a:rect l="l" t="t" r="r" b="b"/>
            <a:pathLst>
              <a:path w="18288000" h="2370507">
                <a:moveTo>
                  <a:pt x="0" y="0"/>
                </a:moveTo>
                <a:lnTo>
                  <a:pt x="18288000" y="0"/>
                </a:lnTo>
                <a:lnTo>
                  <a:pt x="18288000" y="2370507"/>
                </a:lnTo>
                <a:lnTo>
                  <a:pt x="0" y="237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224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3780" y="2069194"/>
            <a:ext cx="5742151" cy="5637748"/>
          </a:xfrm>
          <a:custGeom>
            <a:avLst/>
            <a:gdLst/>
            <a:ahLst/>
            <a:cxnLst/>
            <a:rect l="l" t="t" r="r" b="b"/>
            <a:pathLst>
              <a:path w="5742151" h="5637748">
                <a:moveTo>
                  <a:pt x="0" y="0"/>
                </a:moveTo>
                <a:lnTo>
                  <a:pt x="5742151" y="0"/>
                </a:lnTo>
                <a:lnTo>
                  <a:pt x="5742151" y="5637749"/>
                </a:lnTo>
                <a:lnTo>
                  <a:pt x="0" y="5637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10935" y="2492024"/>
            <a:ext cx="4689772" cy="468977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303" r="-489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09333" y="194817"/>
            <a:ext cx="11249212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SECURITY MEASURES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90112" y="2326958"/>
            <a:ext cx="10473935" cy="557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Web Application Firewall (WAF):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Enabled on Application Gateway to protect against common vulnerabilities (e.g., SQL injection, cross-site scripting).</a:t>
            </a: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DDoS Protection: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Standard DDoS Protection deployed to mitigate large-scale threats and ensure uptime.</a:t>
            </a: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Azure Defender: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Active monitoring and protection for App Services and SQL Database.</a:t>
            </a: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Private Endpoints:</a:t>
            </a: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Secure communication between App Services and SQL Database using Private Endpoints to avoid exposure to the public internet.</a:t>
            </a: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958545" y="356742"/>
            <a:ext cx="1011003" cy="1011003"/>
          </a:xfrm>
          <a:custGeom>
            <a:avLst/>
            <a:gdLst/>
            <a:ahLst/>
            <a:cxnLst/>
            <a:rect l="l" t="t" r="r" b="b"/>
            <a:pathLst>
              <a:path w="1011003" h="1011003">
                <a:moveTo>
                  <a:pt x="0" y="0"/>
                </a:moveTo>
                <a:lnTo>
                  <a:pt x="1011004" y="0"/>
                </a:lnTo>
                <a:lnTo>
                  <a:pt x="1011004" y="1011003"/>
                </a:lnTo>
                <a:lnTo>
                  <a:pt x="0" y="1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0">
                <a:alpha val="100000"/>
              </a:srgbClr>
            </a:gs>
            <a:gs pos="100000">
              <a:srgbClr val="019CD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047225">
            <a:off x="11517272" y="-5096314"/>
            <a:ext cx="15496850" cy="11298612"/>
          </a:xfrm>
          <a:custGeom>
            <a:avLst/>
            <a:gdLst/>
            <a:ahLst/>
            <a:cxnLst/>
            <a:rect l="l" t="t" r="r" b="b"/>
            <a:pathLst>
              <a:path w="15496850" h="11298612">
                <a:moveTo>
                  <a:pt x="0" y="0"/>
                </a:moveTo>
                <a:lnTo>
                  <a:pt x="15496850" y="0"/>
                </a:lnTo>
                <a:lnTo>
                  <a:pt x="15496850" y="11298612"/>
                </a:lnTo>
                <a:lnTo>
                  <a:pt x="0" y="1129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9929" y="3083188"/>
            <a:ext cx="11063349" cy="275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6255" lvl="1" indent="-418128" algn="just">
              <a:lnSpc>
                <a:spcPts val="5422"/>
              </a:lnSpc>
              <a:buFont typeface="Arial"/>
              <a:buChar char="•"/>
            </a:pPr>
            <a:r>
              <a:rPr lang="en-US" sz="387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1: Planning and Design</a:t>
            </a:r>
          </a:p>
          <a:p>
            <a:pPr marL="836255" lvl="1" indent="-418128" algn="just">
              <a:lnSpc>
                <a:spcPts val="5422"/>
              </a:lnSpc>
              <a:buFont typeface="Arial"/>
              <a:buChar char="•"/>
            </a:pPr>
            <a:r>
              <a:rPr lang="en-US" sz="3873" u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2: Deployment</a:t>
            </a:r>
          </a:p>
          <a:p>
            <a:pPr marL="836255" lvl="1" indent="-418128" algn="just">
              <a:lnSpc>
                <a:spcPts val="5422"/>
              </a:lnSpc>
              <a:buFont typeface="Arial"/>
              <a:buChar char="•"/>
            </a:pPr>
            <a:r>
              <a:rPr lang="en-US" sz="3873" u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3: Testing</a:t>
            </a:r>
          </a:p>
          <a:p>
            <a:pPr marL="836255" lvl="1" indent="-418128" algn="just">
              <a:lnSpc>
                <a:spcPts val="5422"/>
              </a:lnSpc>
              <a:buFont typeface="Arial"/>
              <a:buChar char="•"/>
            </a:pPr>
            <a:r>
              <a:rPr lang="en-US" sz="3873" u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4: Monitoring and Scaling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9929" y="728893"/>
            <a:ext cx="1544869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MULTI-PHASE DEPLOYMENT PLAN</a:t>
            </a:r>
          </a:p>
        </p:txBody>
      </p:sp>
      <p:sp>
        <p:nvSpPr>
          <p:cNvPr id="5" name="Freeform 5"/>
          <p:cNvSpPr/>
          <p:nvPr/>
        </p:nvSpPr>
        <p:spPr>
          <a:xfrm>
            <a:off x="3292629" y="7405527"/>
            <a:ext cx="6434625" cy="1064638"/>
          </a:xfrm>
          <a:custGeom>
            <a:avLst/>
            <a:gdLst/>
            <a:ahLst/>
            <a:cxnLst/>
            <a:rect l="l" t="t" r="r" b="b"/>
            <a:pathLst>
              <a:path w="6434625" h="1064638">
                <a:moveTo>
                  <a:pt x="0" y="0"/>
                </a:moveTo>
                <a:lnTo>
                  <a:pt x="6434625" y="0"/>
                </a:lnTo>
                <a:lnTo>
                  <a:pt x="6434625" y="1064638"/>
                </a:lnTo>
                <a:lnTo>
                  <a:pt x="0" y="106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500206" y="7405527"/>
            <a:ext cx="6434625" cy="1064638"/>
          </a:xfrm>
          <a:custGeom>
            <a:avLst/>
            <a:gdLst/>
            <a:ahLst/>
            <a:cxnLst/>
            <a:rect l="l" t="t" r="r" b="b"/>
            <a:pathLst>
              <a:path w="6434625" h="1064638">
                <a:moveTo>
                  <a:pt x="0" y="0"/>
                </a:moveTo>
                <a:lnTo>
                  <a:pt x="6434625" y="0"/>
                </a:lnTo>
                <a:lnTo>
                  <a:pt x="6434625" y="1064638"/>
                </a:lnTo>
                <a:lnTo>
                  <a:pt x="0" y="106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958545" y="356742"/>
            <a:ext cx="1011003" cy="1011003"/>
          </a:xfrm>
          <a:custGeom>
            <a:avLst/>
            <a:gdLst/>
            <a:ahLst/>
            <a:cxnLst/>
            <a:rect l="l" t="t" r="r" b="b"/>
            <a:pathLst>
              <a:path w="1011003" h="1011003">
                <a:moveTo>
                  <a:pt x="0" y="0"/>
                </a:moveTo>
                <a:lnTo>
                  <a:pt x="1011004" y="0"/>
                </a:lnTo>
                <a:lnTo>
                  <a:pt x="1011004" y="1011003"/>
                </a:lnTo>
                <a:lnTo>
                  <a:pt x="0" y="1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58511" y="2092235"/>
            <a:ext cx="9541721" cy="9368235"/>
          </a:xfrm>
          <a:custGeom>
            <a:avLst/>
            <a:gdLst/>
            <a:ahLst/>
            <a:cxnLst/>
            <a:rect l="l" t="t" r="r" b="b"/>
            <a:pathLst>
              <a:path w="9541721" h="9368235">
                <a:moveTo>
                  <a:pt x="0" y="0"/>
                </a:moveTo>
                <a:lnTo>
                  <a:pt x="9541721" y="0"/>
                </a:lnTo>
                <a:lnTo>
                  <a:pt x="9541721" y="9368235"/>
                </a:lnTo>
                <a:lnTo>
                  <a:pt x="0" y="9368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049305" y="2809395"/>
            <a:ext cx="7792986" cy="77929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7683805" y="8467175"/>
            <a:ext cx="11261083" cy="1658450"/>
          </a:xfrm>
          <a:custGeom>
            <a:avLst/>
            <a:gdLst/>
            <a:ahLst/>
            <a:cxnLst/>
            <a:rect l="l" t="t" r="r" b="b"/>
            <a:pathLst>
              <a:path w="11261083" h="1658450">
                <a:moveTo>
                  <a:pt x="0" y="0"/>
                </a:moveTo>
                <a:lnTo>
                  <a:pt x="11261083" y="0"/>
                </a:lnTo>
                <a:lnTo>
                  <a:pt x="11261083" y="1658450"/>
                </a:lnTo>
                <a:lnTo>
                  <a:pt x="0" y="165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551717" y="9993537"/>
            <a:ext cx="132088" cy="13208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82230" y="9816926"/>
            <a:ext cx="132088" cy="1320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883848" y="252413"/>
            <a:ext cx="13375452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TESTING &amp; VERIFICATION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34491" y="1895293"/>
            <a:ext cx="10880837" cy="712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8"/>
              </a:lnSpc>
            </a:pPr>
            <a:r>
              <a:rPr lang="en-US" sz="2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Global Traffic Routing:</a:t>
            </a:r>
          </a:p>
          <a:p>
            <a:pPr marL="542625" lvl="1" indent="-271312" algn="just">
              <a:lnSpc>
                <a:spcPts val="3518"/>
              </a:lnSpc>
              <a:buFont typeface="Arial"/>
              <a:buChar char="•"/>
            </a:pPr>
            <a:r>
              <a:rPr lang="en-US" sz="2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Traffic Manager’s DNS resolution and ensure it routes to the nearest region based on latency or health.</a:t>
            </a:r>
          </a:p>
          <a:p>
            <a:pPr algn="just">
              <a:lnSpc>
                <a:spcPts val="3518"/>
              </a:lnSpc>
            </a:pPr>
            <a:endParaRPr lang="en-US" sz="251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518"/>
              </a:lnSpc>
            </a:pPr>
            <a:r>
              <a:rPr lang="en-US" sz="2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Failover Testing:</a:t>
            </a:r>
          </a:p>
          <a:p>
            <a:pPr marL="542625" lvl="1" indent="-271312" algn="just">
              <a:lnSpc>
                <a:spcPts val="3518"/>
              </a:lnSpc>
              <a:buFont typeface="Arial"/>
              <a:buChar char="•"/>
            </a:pPr>
            <a:r>
              <a:rPr lang="en-US" sz="2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Simulate a failure in Region 1 (App Service or SQL Database) and ensure Traffic Manager routes traffic to Region 2.</a:t>
            </a:r>
          </a:p>
          <a:p>
            <a:pPr algn="just">
              <a:lnSpc>
                <a:spcPts val="3518"/>
              </a:lnSpc>
            </a:pPr>
            <a:endParaRPr lang="en-US" sz="251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518"/>
              </a:lnSpc>
            </a:pPr>
            <a:r>
              <a:rPr lang="en-US" sz="2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Private Endpoints Connectivity:</a:t>
            </a:r>
          </a:p>
          <a:p>
            <a:pPr marL="542625" lvl="1" indent="-271312" algn="just">
              <a:lnSpc>
                <a:spcPts val="3518"/>
              </a:lnSpc>
              <a:buFont typeface="Arial"/>
              <a:buChar char="•"/>
            </a:pPr>
            <a:r>
              <a:rPr lang="en-US" sz="2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Verify that App Services in both regions can connect to the SQL Database using Private Endpoints.</a:t>
            </a:r>
          </a:p>
          <a:p>
            <a:pPr algn="just">
              <a:lnSpc>
                <a:spcPts val="3518"/>
              </a:lnSpc>
            </a:pPr>
            <a:endParaRPr lang="en-US" sz="251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518"/>
              </a:lnSpc>
            </a:pPr>
            <a:r>
              <a:rPr lang="en-US" sz="2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Monitoring Setup:</a:t>
            </a:r>
          </a:p>
          <a:p>
            <a:pPr marL="542625" lvl="1" indent="-271312" algn="just">
              <a:lnSpc>
                <a:spcPts val="3518"/>
              </a:lnSpc>
              <a:spcBef>
                <a:spcPct val="0"/>
              </a:spcBef>
              <a:buFont typeface="Arial"/>
              <a:buChar char="•"/>
            </a:pPr>
            <a:r>
              <a:rPr lang="en-US" sz="2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Azure Monitor and ensure all components are reporting health and metrics.</a:t>
            </a:r>
          </a:p>
          <a:p>
            <a:pPr marL="0" lvl="0" indent="0" algn="just">
              <a:lnSpc>
                <a:spcPts val="3518"/>
              </a:lnSpc>
              <a:spcBef>
                <a:spcPct val="0"/>
              </a:spcBef>
            </a:pPr>
            <a:endParaRPr lang="en-US" sz="251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958545" y="356742"/>
            <a:ext cx="1011003" cy="1011003"/>
          </a:xfrm>
          <a:custGeom>
            <a:avLst/>
            <a:gdLst/>
            <a:ahLst/>
            <a:cxnLst/>
            <a:rect l="l" t="t" r="r" b="b"/>
            <a:pathLst>
              <a:path w="1011003" h="1011003">
                <a:moveTo>
                  <a:pt x="0" y="0"/>
                </a:moveTo>
                <a:lnTo>
                  <a:pt x="1011004" y="0"/>
                </a:lnTo>
                <a:lnTo>
                  <a:pt x="1011004" y="1011003"/>
                </a:lnTo>
                <a:lnTo>
                  <a:pt x="0" y="1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0">
                <a:alpha val="100000"/>
              </a:srgbClr>
            </a:gs>
            <a:gs pos="100000">
              <a:srgbClr val="019CD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047225">
            <a:off x="12636753" y="-5292564"/>
            <a:ext cx="15496850" cy="11298612"/>
          </a:xfrm>
          <a:custGeom>
            <a:avLst/>
            <a:gdLst/>
            <a:ahLst/>
            <a:cxnLst/>
            <a:rect l="l" t="t" r="r" b="b"/>
            <a:pathLst>
              <a:path w="15496850" h="11298612">
                <a:moveTo>
                  <a:pt x="0" y="0"/>
                </a:moveTo>
                <a:lnTo>
                  <a:pt x="15496850" y="0"/>
                </a:lnTo>
                <a:lnTo>
                  <a:pt x="15496850" y="11298612"/>
                </a:lnTo>
                <a:lnTo>
                  <a:pt x="0" y="1129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7619" y="2826010"/>
            <a:ext cx="10186136" cy="486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06"/>
              </a:lnSpc>
            </a:pPr>
            <a:r>
              <a:rPr lang="en-US" sz="39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architecture structure ensures that</a:t>
            </a:r>
            <a:r>
              <a:rPr lang="en-US" sz="3933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you convey your architecture, design choices, and deployment steps in a clear, professional manner. Each slide serves to explain the key aspects of your e-commerce cloud infrastructure on Azure.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7619" y="729570"/>
            <a:ext cx="1544869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CONCLUSION &amp; SUMMARY</a:t>
            </a:r>
          </a:p>
        </p:txBody>
      </p:sp>
      <p:sp>
        <p:nvSpPr>
          <p:cNvPr id="5" name="Freeform 5"/>
          <p:cNvSpPr/>
          <p:nvPr/>
        </p:nvSpPr>
        <p:spPr>
          <a:xfrm>
            <a:off x="3292629" y="8968690"/>
            <a:ext cx="6434625" cy="1064638"/>
          </a:xfrm>
          <a:custGeom>
            <a:avLst/>
            <a:gdLst/>
            <a:ahLst/>
            <a:cxnLst/>
            <a:rect l="l" t="t" r="r" b="b"/>
            <a:pathLst>
              <a:path w="6434625" h="1064638">
                <a:moveTo>
                  <a:pt x="0" y="0"/>
                </a:moveTo>
                <a:lnTo>
                  <a:pt x="6434625" y="0"/>
                </a:lnTo>
                <a:lnTo>
                  <a:pt x="6434625" y="1064638"/>
                </a:lnTo>
                <a:lnTo>
                  <a:pt x="0" y="106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439694" y="8968690"/>
            <a:ext cx="6434625" cy="1064638"/>
          </a:xfrm>
          <a:custGeom>
            <a:avLst/>
            <a:gdLst/>
            <a:ahLst/>
            <a:cxnLst/>
            <a:rect l="l" t="t" r="r" b="b"/>
            <a:pathLst>
              <a:path w="6434625" h="1064638">
                <a:moveTo>
                  <a:pt x="0" y="0"/>
                </a:moveTo>
                <a:lnTo>
                  <a:pt x="6434626" y="0"/>
                </a:lnTo>
                <a:lnTo>
                  <a:pt x="6434626" y="1064638"/>
                </a:lnTo>
                <a:lnTo>
                  <a:pt x="0" y="106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958545" y="356742"/>
            <a:ext cx="1011003" cy="1011003"/>
          </a:xfrm>
          <a:custGeom>
            <a:avLst/>
            <a:gdLst/>
            <a:ahLst/>
            <a:cxnLst/>
            <a:rect l="l" t="t" r="r" b="b"/>
            <a:pathLst>
              <a:path w="1011003" h="1011003">
                <a:moveTo>
                  <a:pt x="0" y="0"/>
                </a:moveTo>
                <a:lnTo>
                  <a:pt x="1011004" y="0"/>
                </a:lnTo>
                <a:lnTo>
                  <a:pt x="1011004" y="1011003"/>
                </a:lnTo>
                <a:lnTo>
                  <a:pt x="0" y="1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481</Words>
  <Application>Microsoft Office PowerPoint</Application>
  <PresentationFormat>Custom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Poppins</vt:lpstr>
      <vt:lpstr>Poppins Bold</vt:lpstr>
      <vt:lpstr>Calibri</vt:lpstr>
      <vt:lpstr>Arial</vt:lpstr>
      <vt:lpstr>Neo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</dc:title>
  <cp:lastModifiedBy>Abdelhamed Atywa Elbadawy</cp:lastModifiedBy>
  <cp:revision>2</cp:revision>
  <dcterms:created xsi:type="dcterms:W3CDTF">2006-08-16T00:00:00Z</dcterms:created>
  <dcterms:modified xsi:type="dcterms:W3CDTF">2025-08-22T00:28:42Z</dcterms:modified>
  <dc:identifier>DAGs4MCBzBU</dc:identifier>
</cp:coreProperties>
</file>